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81" r:id="rId2"/>
    <p:sldId id="290" r:id="rId3"/>
    <p:sldId id="257" r:id="rId4"/>
    <p:sldId id="258" r:id="rId5"/>
    <p:sldId id="263" r:id="rId6"/>
    <p:sldId id="259" r:id="rId7"/>
    <p:sldId id="260" r:id="rId8"/>
    <p:sldId id="264" r:id="rId9"/>
    <p:sldId id="288" r:id="rId10"/>
    <p:sldId id="266" r:id="rId11"/>
    <p:sldId id="267" r:id="rId12"/>
    <p:sldId id="268" r:id="rId13"/>
    <p:sldId id="287" r:id="rId14"/>
    <p:sldId id="283" r:id="rId15"/>
    <p:sldId id="284" r:id="rId16"/>
    <p:sldId id="271" r:id="rId17"/>
    <p:sldId id="272" r:id="rId18"/>
    <p:sldId id="274" r:id="rId19"/>
    <p:sldId id="275" r:id="rId20"/>
    <p:sldId id="276" r:id="rId21"/>
    <p:sldId id="286" r:id="rId22"/>
    <p:sldId id="278" r:id="rId23"/>
    <p:sldId id="279" r:id="rId24"/>
    <p:sldId id="29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4" autoAdjust="0"/>
    <p:restoredTop sz="90829" autoAdjust="0"/>
  </p:normalViewPr>
  <p:slideViewPr>
    <p:cSldViewPr>
      <p:cViewPr varScale="1">
        <p:scale>
          <a:sx n="67" d="100"/>
          <a:sy n="67" d="100"/>
        </p:scale>
        <p:origin x="-14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614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Department Of Computer Engineering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7BEC-5587-4493-8844-CF506DE3486D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BBAB6-FEBB-4E9F-AEA4-B6494C1E1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828658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Department Of Computer Engineering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F3A63-1417-4A2D-873F-B2B01624E4E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0D08A-C39E-4C08-ADDD-BC18B4553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251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Department Of Computer Engineering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FAE4451-D8C6-4143-9553-B25ECA682A6F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25EDC-E706-45CC-9379-0526FA295861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FFB4-5170-4866-9BCB-D346E1279DF9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4406319-36F5-4E9F-AE7D-476C8BC4529F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88930C5-9535-4E44-B4AB-65A03991EC53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A778E71-0894-49B3-86A0-EC83E0384925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F287410-2036-4A7E-97FC-816D67032496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08CA2-6060-4F19-8E31-FEDFD077CA72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9B2F69C-3147-46D2-BA51-FCE4B57B45C4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7BEBF3E-4125-4B53-9D13-8D1DC9F14E55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01F6B35-7F2B-406B-AC53-6F6526652306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631B65F-065C-4493-9A68-C0631A23FB74}" type="datetime1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6C21E25-363E-4E4C-9BAB-B01B865253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2514600"/>
            <a:ext cx="8153400" cy="1524000"/>
          </a:xfrm>
          <a:prstGeom prst="rect">
            <a:avLst/>
          </a:prstGeom>
          <a:noFill/>
        </p:spPr>
        <p:txBody>
          <a:bodyPr vert="horz" anchor="ctr">
            <a:normAutofit fontScale="85000" lnSpcReduction="20000"/>
          </a:bodyPr>
          <a:lstStyle/>
          <a:p>
            <a:pPr marL="484632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strike="noStrike" kern="1200" cap="none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Cloud</a:t>
            </a:r>
            <a:r>
              <a:rPr kumimoji="0" lang="en-US" sz="5000" b="1" i="0" strike="noStrike" kern="1200" cap="none" normalizeH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Computing Security From Single to Multi-Clouds</a:t>
            </a:r>
            <a:endParaRPr kumimoji="0" lang="en-US" sz="5000" b="1" i="0" strike="noStrike" kern="1200" cap="none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1816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Guided By: </a:t>
            </a:r>
          </a:p>
          <a:p>
            <a:r>
              <a:rPr lang="en-US" dirty="0" smtClean="0"/>
              <a:t>		Prof. Rajarshree Karande</a:t>
            </a:r>
          </a:p>
          <a:p>
            <a:endParaRPr lang="en-US" sz="2400" dirty="0"/>
          </a:p>
        </p:txBody>
      </p:sp>
      <p:pic>
        <p:nvPicPr>
          <p:cNvPr id="8" name="Picture 1" descr="JSPMLOGO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228600"/>
            <a:ext cx="914400" cy="871442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33400" y="1143000"/>
            <a:ext cx="731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	 JSPM’S</a:t>
            </a:r>
            <a:endParaRPr lang="en-US" altLang="ko-K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                   IMPERIAL COLLEGE OF ENGINEERING &amp; RESEARCH</a:t>
            </a:r>
            <a:endParaRPr lang="en-US" altLang="ko-KR" sz="1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                             WAGHOLI, PUNE -411207</a:t>
            </a:r>
            <a:endParaRPr lang="en-US" sz="1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105400" y="4572000"/>
          <a:ext cx="3657600" cy="15697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90800"/>
                <a:gridCol w="1066800"/>
              </a:tblGrid>
              <a:tr h="457200">
                <a:tc>
                  <a:txBody>
                    <a:bodyPr/>
                    <a:lstStyle/>
                    <a:p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haroni" pitchFamily="2" charset="-79"/>
                          <a:ea typeface="+mn-ea"/>
                          <a:cs typeface="Aharoni" pitchFamily="2" charset="-79"/>
                        </a:rPr>
                        <a:t>Group Member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haroni" pitchFamily="2" charset="-79"/>
                          <a:ea typeface="+mn-ea"/>
                          <a:cs typeface="Aharoni" pitchFamily="2" charset="-79"/>
                        </a:rPr>
                        <a:t>Roll No.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Kristen ITC" pitchFamily="66" charset="0"/>
                        </a:rPr>
                        <a:t>Abhijeet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Kristen ITC" pitchFamily="66" charset="0"/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Kristen ITC" pitchFamily="66" charset="0"/>
                        </a:rPr>
                        <a:t>Aralgundkar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Kristen ITC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Kristen ITC" pitchFamily="66" charset="0"/>
                        </a:rPr>
                        <a:t>03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Kristen ITC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Rohit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Karambali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32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Tanaji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Kristen ITC" pitchFamily="66" charset="0"/>
                        </a:rPr>
                        <a:t>Yetale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74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1699736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DEPARTMENT OF COMPUTER ENGINEERING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CLASS: BE COMPUTER</a:t>
            </a:r>
            <a:endParaRPr lang="en-US" altLang="ko-K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2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YEAR: 2012-13</a:t>
            </a:r>
            <a:endParaRPr lang="en-US" altLang="ko-K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ko-K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0" y="6557169"/>
            <a:ext cx="4260056" cy="300831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3944-3C15-4DCA-AC4C-0A6F56BEB4C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019800" y="41910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Aharoni"/>
              </a:rPr>
              <a:t>Group ID - 11</a:t>
            </a:r>
            <a:endParaRPr lang="en-US" b="1" dirty="0">
              <a:cs typeface="Aharon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Architecture :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524000"/>
            <a:ext cx="678179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S/W Requirement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Operating System 	</a:t>
            </a:r>
            <a:r>
              <a:rPr lang="en-US" dirty="0" smtClean="0"/>
              <a:t>:	</a:t>
            </a:r>
            <a:r>
              <a:rPr lang="en-US" sz="2400" dirty="0" smtClean="0"/>
              <a:t>Windows95/98/2000/XP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Application  Server	</a:t>
            </a:r>
            <a:r>
              <a:rPr lang="en-US" dirty="0" smtClean="0"/>
              <a:t>:	</a:t>
            </a:r>
            <a:r>
              <a:rPr lang="en-US" sz="2400" dirty="0" smtClean="0"/>
              <a:t>Tomcat5.0/6.X</a:t>
            </a:r>
            <a:r>
              <a:rPr lang="en-US" dirty="0" smtClean="0"/>
              <a:t>                              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Front End 		</a:t>
            </a:r>
            <a:r>
              <a:rPr lang="en-US" dirty="0" smtClean="0"/>
              <a:t>:	</a:t>
            </a:r>
            <a:r>
              <a:rPr lang="en-US" sz="2400" dirty="0" smtClean="0"/>
              <a:t>HTML, Java, 							JSP,AJAX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Scripts 			</a:t>
            </a:r>
            <a:r>
              <a:rPr lang="en-US" dirty="0" smtClean="0"/>
              <a:t>:	</a:t>
            </a:r>
            <a:r>
              <a:rPr lang="en-US" sz="2400" dirty="0" smtClean="0"/>
              <a:t>JavaScript.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Server side Script 	</a:t>
            </a:r>
            <a:r>
              <a:rPr lang="en-US" dirty="0" smtClean="0"/>
              <a:t>:	</a:t>
            </a:r>
            <a:r>
              <a:rPr lang="en-US" sz="2400" dirty="0" smtClean="0"/>
              <a:t>Java Server Pages.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Database Connectivity    </a:t>
            </a:r>
            <a:r>
              <a:rPr lang="en-US" dirty="0" smtClean="0"/>
              <a:t>:   </a:t>
            </a:r>
            <a:r>
              <a:rPr lang="en-US" sz="2400" dirty="0" err="1" smtClean="0"/>
              <a:t>Mysql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H/W System Configuration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Processor 			:	Pentium –III</a:t>
            </a:r>
          </a:p>
          <a:p>
            <a:r>
              <a:rPr lang="en-US" dirty="0" smtClean="0"/>
              <a:t>Speed				:	1.1 GHz</a:t>
            </a:r>
          </a:p>
          <a:p>
            <a:r>
              <a:rPr lang="en-US" dirty="0" smtClean="0"/>
              <a:t>RAM 				:	256 MB(min)</a:t>
            </a:r>
          </a:p>
          <a:p>
            <a:r>
              <a:rPr lang="en-US" dirty="0" smtClean="0"/>
              <a:t>Hard Disk			:	20 GB</a:t>
            </a:r>
          </a:p>
          <a:p>
            <a:r>
              <a:rPr lang="en-US" dirty="0" smtClean="0"/>
              <a:t>Floppy Drive			:	1.44 MB</a:t>
            </a:r>
          </a:p>
          <a:p>
            <a:r>
              <a:rPr lang="en-US" dirty="0" smtClean="0"/>
              <a:t>Monitor			:	SVGA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3434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 Diagrams 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38100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38400" y="60198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	Level 0 Data Flow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00200"/>
            <a:ext cx="745807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Content Placeholder 5" descr="H:\gg.bmp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3400" y="1219200"/>
            <a:ext cx="8229600" cy="43078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362200" y="56388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Level 1 Data Flow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 Diagram 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Cloud Computing Security: From Single to Multi-clouds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" name="Content Placeholder 5" descr="C:\Documents and Settings\Admin\My Documents\Downloads\cloudER.jp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1828800"/>
            <a:ext cx="8229600" cy="4343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Diagram :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5720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1295400" y="1219200"/>
            <a:ext cx="7391400" cy="5257800"/>
            <a:chOff x="1152" y="768"/>
            <a:chExt cx="4320" cy="3168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52" y="768"/>
              <a:ext cx="4320" cy="3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1281" y="899"/>
              <a:ext cx="888" cy="183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1545" y="918"/>
              <a:ext cx="438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sng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Cloud Client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1731" y="1087"/>
              <a:ext cx="1" cy="2755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2646" y="899"/>
              <a:ext cx="991" cy="183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845" y="918"/>
              <a:ext cx="708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sng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Cloud Administrator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3148" y="1087"/>
              <a:ext cx="1" cy="2755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4165" y="862"/>
              <a:ext cx="1172" cy="182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4616" y="880"/>
              <a:ext cx="335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sng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End 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4757" y="1049"/>
              <a:ext cx="1" cy="270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1731" y="1274"/>
              <a:ext cx="1372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038" y="1255"/>
              <a:ext cx="65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5" y="19"/>
                </a:cxn>
                <a:cxn ang="0">
                  <a:pos x="0" y="0"/>
                </a:cxn>
                <a:cxn ang="0">
                  <a:pos x="0" y="38"/>
                </a:cxn>
              </a:cxnLst>
              <a:rect l="0" t="0" r="r" b="b"/>
              <a:pathLst>
                <a:path w="65" h="38">
                  <a:moveTo>
                    <a:pt x="0" y="38"/>
                  </a:moveTo>
                  <a:lnTo>
                    <a:pt x="65" y="19"/>
                  </a:lnTo>
                  <a:lnTo>
                    <a:pt x="0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0000"/>
            </a:solidFill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2208" y="1199"/>
              <a:ext cx="483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1 : Register()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3103" y="1274"/>
              <a:ext cx="77" cy="127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103" y="1274"/>
              <a:ext cx="77" cy="127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1731" y="1457"/>
              <a:ext cx="141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083" y="1438"/>
              <a:ext cx="65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5" y="19"/>
                </a:cxn>
                <a:cxn ang="0">
                  <a:pos x="0" y="0"/>
                </a:cxn>
              </a:cxnLst>
              <a:rect l="0" t="0" r="r" b="b"/>
              <a:pathLst>
                <a:path w="65" h="38">
                  <a:moveTo>
                    <a:pt x="0" y="38"/>
                  </a:moveTo>
                  <a:lnTo>
                    <a:pt x="65" y="19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2105" y="1382"/>
              <a:ext cx="766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2 : Request for Space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 flipH="1">
              <a:off x="1770" y="1630"/>
              <a:ext cx="1378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1770" y="1612"/>
              <a:ext cx="64" cy="37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0" y="18"/>
                </a:cxn>
                <a:cxn ang="0">
                  <a:pos x="64" y="37"/>
                </a:cxn>
                <a:cxn ang="0">
                  <a:pos x="64" y="0"/>
                </a:cxn>
              </a:cxnLst>
              <a:rect l="0" t="0" r="r" b="b"/>
              <a:pathLst>
                <a:path w="64" h="37">
                  <a:moveTo>
                    <a:pt x="64" y="0"/>
                  </a:moveTo>
                  <a:lnTo>
                    <a:pt x="0" y="18"/>
                  </a:lnTo>
                  <a:lnTo>
                    <a:pt x="64" y="37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800000"/>
            </a:solidFill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2143" y="1560"/>
              <a:ext cx="760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3 : Space Allocation()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1686" y="1630"/>
              <a:ext cx="78" cy="127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1686" y="1630"/>
              <a:ext cx="78" cy="127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1731" y="1822"/>
              <a:ext cx="1372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038" y="1804"/>
              <a:ext cx="65" cy="37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5" y="18"/>
                </a:cxn>
                <a:cxn ang="0">
                  <a:pos x="0" y="0"/>
                </a:cxn>
                <a:cxn ang="0">
                  <a:pos x="0" y="37"/>
                </a:cxn>
              </a:cxnLst>
              <a:rect l="0" t="0" r="r" b="b"/>
              <a:pathLst>
                <a:path w="65" h="37">
                  <a:moveTo>
                    <a:pt x="0" y="37"/>
                  </a:moveTo>
                  <a:lnTo>
                    <a:pt x="65" y="18"/>
                  </a:lnTo>
                  <a:lnTo>
                    <a:pt x="0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800000"/>
            </a:solidFill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2259" y="1747"/>
              <a:ext cx="393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4 : Login()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3103" y="1822"/>
              <a:ext cx="77" cy="127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3103" y="1822"/>
              <a:ext cx="77" cy="127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 flipH="1">
              <a:off x="1731" y="2029"/>
              <a:ext cx="141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1731" y="2010"/>
              <a:ext cx="65" cy="37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0" y="19"/>
                </a:cxn>
                <a:cxn ang="0">
                  <a:pos x="65" y="37"/>
                </a:cxn>
              </a:cxnLst>
              <a:rect l="0" t="0" r="r" b="b"/>
              <a:pathLst>
                <a:path w="65" h="37">
                  <a:moveTo>
                    <a:pt x="65" y="0"/>
                  </a:moveTo>
                  <a:lnTo>
                    <a:pt x="0" y="19"/>
                  </a:lnTo>
                  <a:lnTo>
                    <a:pt x="65" y="37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2092" y="1954"/>
              <a:ext cx="805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5 : Session Credentials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>
              <a:off x="1731" y="2207"/>
              <a:ext cx="141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083" y="2188"/>
              <a:ext cx="65" cy="37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5" y="19"/>
                </a:cxn>
                <a:cxn ang="0">
                  <a:pos x="0" y="0"/>
                </a:cxn>
              </a:cxnLst>
              <a:rect l="0" t="0" r="r" b="b"/>
              <a:pathLst>
                <a:path w="65" h="37">
                  <a:moveTo>
                    <a:pt x="0" y="37"/>
                  </a:moveTo>
                  <a:lnTo>
                    <a:pt x="65" y="19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2028" y="2132"/>
              <a:ext cx="940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6 : Browse service offering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2" name="Line 38"/>
            <p:cNvSpPr>
              <a:spLocks noChangeShapeType="1"/>
            </p:cNvSpPr>
            <p:nvPr/>
          </p:nvSpPr>
          <p:spPr bwMode="auto">
            <a:xfrm flipH="1">
              <a:off x="1731" y="2380"/>
              <a:ext cx="141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1731" y="2361"/>
              <a:ext cx="65" cy="38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0" y="19"/>
                </a:cxn>
                <a:cxn ang="0">
                  <a:pos x="65" y="38"/>
                </a:cxn>
              </a:cxnLst>
              <a:rect l="0" t="0" r="r" b="b"/>
              <a:pathLst>
                <a:path w="65" h="38">
                  <a:moveTo>
                    <a:pt x="65" y="0"/>
                  </a:moveTo>
                  <a:lnTo>
                    <a:pt x="0" y="19"/>
                  </a:lnTo>
                  <a:lnTo>
                    <a:pt x="65" y="38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Rectangle 40"/>
            <p:cNvSpPr>
              <a:spLocks noChangeArrowheads="1"/>
            </p:cNvSpPr>
            <p:nvPr/>
          </p:nvSpPr>
          <p:spPr bwMode="auto">
            <a:xfrm>
              <a:off x="1847" y="2310"/>
              <a:ext cx="1333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7 : List of service offering auth to 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>
              <a:off x="1731" y="2544"/>
              <a:ext cx="141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3083" y="2525"/>
              <a:ext cx="65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5" y="19"/>
                </a:cxn>
                <a:cxn ang="0">
                  <a:pos x="0" y="0"/>
                </a:cxn>
              </a:cxnLst>
              <a:rect l="0" t="0" r="r" b="b"/>
              <a:pathLst>
                <a:path w="65" h="38">
                  <a:moveTo>
                    <a:pt x="0" y="38"/>
                  </a:moveTo>
                  <a:lnTo>
                    <a:pt x="65" y="19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Rectangle 43"/>
            <p:cNvSpPr>
              <a:spLocks noChangeArrowheads="1"/>
            </p:cNvSpPr>
            <p:nvPr/>
          </p:nvSpPr>
          <p:spPr bwMode="auto">
            <a:xfrm>
              <a:off x="1770" y="2469"/>
              <a:ext cx="1513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8 : Get details &amp; request service offering ID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 flipH="1">
              <a:off x="1770" y="2718"/>
              <a:ext cx="1378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1770" y="2699"/>
              <a:ext cx="64" cy="37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0" y="19"/>
                </a:cxn>
                <a:cxn ang="0">
                  <a:pos x="64" y="37"/>
                </a:cxn>
                <a:cxn ang="0">
                  <a:pos x="64" y="0"/>
                </a:cxn>
              </a:cxnLst>
              <a:rect l="0" t="0" r="r" b="b"/>
              <a:pathLst>
                <a:path w="64" h="37">
                  <a:moveTo>
                    <a:pt x="64" y="0"/>
                  </a:moveTo>
                  <a:lnTo>
                    <a:pt x="0" y="19"/>
                  </a:lnTo>
                  <a:lnTo>
                    <a:pt x="64" y="37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800000"/>
            </a:solidFill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Rectangle 46"/>
            <p:cNvSpPr>
              <a:spLocks noChangeArrowheads="1"/>
            </p:cNvSpPr>
            <p:nvPr/>
          </p:nvSpPr>
          <p:spPr bwMode="auto">
            <a:xfrm>
              <a:off x="1789" y="2647"/>
              <a:ext cx="1500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9 : Service Offering, Supported Operation()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1" name="Rectangle 47"/>
            <p:cNvSpPr>
              <a:spLocks noChangeArrowheads="1"/>
            </p:cNvSpPr>
            <p:nvPr/>
          </p:nvSpPr>
          <p:spPr bwMode="auto">
            <a:xfrm>
              <a:off x="1686" y="2718"/>
              <a:ext cx="78" cy="126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Rectangle 48"/>
            <p:cNvSpPr>
              <a:spLocks noChangeArrowheads="1"/>
            </p:cNvSpPr>
            <p:nvPr/>
          </p:nvSpPr>
          <p:spPr bwMode="auto">
            <a:xfrm>
              <a:off x="1686" y="2718"/>
              <a:ext cx="78" cy="126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Line 49"/>
            <p:cNvSpPr>
              <a:spLocks noChangeShapeType="1"/>
            </p:cNvSpPr>
            <p:nvPr/>
          </p:nvSpPr>
          <p:spPr bwMode="auto">
            <a:xfrm flipH="1">
              <a:off x="1770" y="2924"/>
              <a:ext cx="298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1770" y="2905"/>
              <a:ext cx="64" cy="37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0" y="19"/>
                </a:cxn>
                <a:cxn ang="0">
                  <a:pos x="64" y="37"/>
                </a:cxn>
                <a:cxn ang="0">
                  <a:pos x="64" y="0"/>
                </a:cxn>
              </a:cxnLst>
              <a:rect l="0" t="0" r="r" b="b"/>
              <a:pathLst>
                <a:path w="64" h="37">
                  <a:moveTo>
                    <a:pt x="64" y="0"/>
                  </a:moveTo>
                  <a:lnTo>
                    <a:pt x="0" y="19"/>
                  </a:lnTo>
                  <a:lnTo>
                    <a:pt x="64" y="37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800000"/>
            </a:solidFill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3128" y="2853"/>
              <a:ext cx="901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10 : Request for service()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6" name="Rectangle 52"/>
            <p:cNvSpPr>
              <a:spLocks noChangeArrowheads="1"/>
            </p:cNvSpPr>
            <p:nvPr/>
          </p:nvSpPr>
          <p:spPr bwMode="auto">
            <a:xfrm>
              <a:off x="1686" y="2924"/>
              <a:ext cx="78" cy="126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Rectangle 53"/>
            <p:cNvSpPr>
              <a:spLocks noChangeArrowheads="1"/>
            </p:cNvSpPr>
            <p:nvPr/>
          </p:nvSpPr>
          <p:spPr bwMode="auto">
            <a:xfrm>
              <a:off x="1686" y="2924"/>
              <a:ext cx="78" cy="126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Line 54"/>
            <p:cNvSpPr>
              <a:spLocks noChangeShapeType="1"/>
            </p:cNvSpPr>
            <p:nvPr/>
          </p:nvSpPr>
          <p:spPr bwMode="auto">
            <a:xfrm>
              <a:off x="1731" y="3111"/>
              <a:ext cx="1417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3083" y="3092"/>
              <a:ext cx="65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5" y="19"/>
                </a:cxn>
                <a:cxn ang="0">
                  <a:pos x="0" y="0"/>
                </a:cxn>
              </a:cxnLst>
              <a:rect l="0" t="0" r="r" b="b"/>
              <a:pathLst>
                <a:path w="65" h="38">
                  <a:moveTo>
                    <a:pt x="0" y="38"/>
                  </a:moveTo>
                  <a:lnTo>
                    <a:pt x="65" y="19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Rectangle 56"/>
            <p:cNvSpPr>
              <a:spLocks noChangeArrowheads="1"/>
            </p:cNvSpPr>
            <p:nvPr/>
          </p:nvSpPr>
          <p:spPr bwMode="auto">
            <a:xfrm>
              <a:off x="1918" y="3036"/>
              <a:ext cx="1178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11 : Forward Request of end 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3148" y="3205"/>
              <a:ext cx="193" cy="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3" y="0"/>
                </a:cxn>
                <a:cxn ang="0">
                  <a:pos x="193" y="94"/>
                </a:cxn>
                <a:cxn ang="0">
                  <a:pos x="38" y="94"/>
                </a:cxn>
              </a:cxnLst>
              <a:rect l="0" t="0" r="r" b="b"/>
              <a:pathLst>
                <a:path w="193" h="94">
                  <a:moveTo>
                    <a:pt x="0" y="0"/>
                  </a:moveTo>
                  <a:lnTo>
                    <a:pt x="193" y="0"/>
                  </a:lnTo>
                  <a:lnTo>
                    <a:pt x="193" y="94"/>
                  </a:lnTo>
                  <a:lnTo>
                    <a:pt x="38" y="94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3186" y="3280"/>
              <a:ext cx="65" cy="37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0" y="19"/>
                </a:cxn>
                <a:cxn ang="0">
                  <a:pos x="65" y="37"/>
                </a:cxn>
                <a:cxn ang="0">
                  <a:pos x="65" y="0"/>
                </a:cxn>
              </a:cxnLst>
              <a:rect l="0" t="0" r="r" b="b"/>
              <a:pathLst>
                <a:path w="65" h="37">
                  <a:moveTo>
                    <a:pt x="65" y="0"/>
                  </a:moveTo>
                  <a:lnTo>
                    <a:pt x="0" y="19"/>
                  </a:lnTo>
                  <a:lnTo>
                    <a:pt x="65" y="37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800000"/>
            </a:solidFill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Rectangle 59"/>
            <p:cNvSpPr>
              <a:spLocks noChangeArrowheads="1"/>
            </p:cNvSpPr>
            <p:nvPr/>
          </p:nvSpPr>
          <p:spPr bwMode="auto">
            <a:xfrm>
              <a:off x="3251" y="3336"/>
              <a:ext cx="605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12 : Processing()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4" name="Rectangle 60"/>
            <p:cNvSpPr>
              <a:spLocks noChangeArrowheads="1"/>
            </p:cNvSpPr>
            <p:nvPr/>
          </p:nvSpPr>
          <p:spPr bwMode="auto">
            <a:xfrm>
              <a:off x="3103" y="3299"/>
              <a:ext cx="77" cy="126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Rectangle 61"/>
            <p:cNvSpPr>
              <a:spLocks noChangeArrowheads="1"/>
            </p:cNvSpPr>
            <p:nvPr/>
          </p:nvSpPr>
          <p:spPr bwMode="auto">
            <a:xfrm>
              <a:off x="3103" y="3299"/>
              <a:ext cx="77" cy="126"/>
            </a:xfrm>
            <a:prstGeom prst="rect">
              <a:avLst/>
            </a:prstGeom>
            <a:solidFill>
              <a:srgbClr val="FFFFB9"/>
            </a:solidFill>
            <a:ln w="6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3148" y="3533"/>
              <a:ext cx="1609" cy="1"/>
            </a:xfrm>
            <a:prstGeom prst="line">
              <a:avLst/>
            </a:pr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4693" y="3514"/>
              <a:ext cx="64" cy="38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4" y="19"/>
                </a:cxn>
                <a:cxn ang="0">
                  <a:pos x="0" y="0"/>
                </a:cxn>
              </a:cxnLst>
              <a:rect l="0" t="0" r="r" b="b"/>
              <a:pathLst>
                <a:path w="64" h="38">
                  <a:moveTo>
                    <a:pt x="0" y="38"/>
                  </a:moveTo>
                  <a:lnTo>
                    <a:pt x="64" y="19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Rectangle 64"/>
            <p:cNvSpPr>
              <a:spLocks noChangeArrowheads="1"/>
            </p:cNvSpPr>
            <p:nvPr/>
          </p:nvSpPr>
          <p:spPr bwMode="auto">
            <a:xfrm>
              <a:off x="3624" y="3458"/>
              <a:ext cx="747" cy="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ahoma" pitchFamily="34" charset="0"/>
                </a:rPr>
                <a:t>13 : Reply to request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Diagram : 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066800"/>
            <a:ext cx="7620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38862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Cycle :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6482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" name="Picture 5" descr="untitle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7772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Data Integrity.</a:t>
            </a:r>
          </a:p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endParaRPr lang="en-US" sz="2000" dirty="0" smtClean="0"/>
          </a:p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Service Availability.</a:t>
            </a:r>
          </a:p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endParaRPr lang="en-US" sz="2000" dirty="0" smtClean="0"/>
          </a:p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The user runs custom applications using the service provider’s resources.</a:t>
            </a:r>
          </a:p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endParaRPr lang="en-US" sz="2000" dirty="0" smtClean="0"/>
          </a:p>
          <a:p>
            <a:pPr marL="57835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Cloud service providers should ensure the security of their customers’ data and should be responsible if any security risk affects their customers’ service infrastructure.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3434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Literature survey</a:t>
            </a:r>
          </a:p>
          <a:p>
            <a:r>
              <a:rPr lang="en-US" dirty="0" smtClean="0"/>
              <a:t>Existing System </a:t>
            </a:r>
          </a:p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Software Architecture </a:t>
            </a:r>
          </a:p>
          <a:p>
            <a:r>
              <a:rPr lang="en-US" dirty="0" smtClean="0"/>
              <a:t>S/w &amp;  H/w Requirement</a:t>
            </a:r>
          </a:p>
          <a:p>
            <a:r>
              <a:rPr lang="en-US" dirty="0" smtClean="0"/>
              <a:t>UML Diagram</a:t>
            </a:r>
          </a:p>
          <a:p>
            <a:r>
              <a:rPr lang="en-US" dirty="0" smtClean="0"/>
              <a:t>SDLC and project plan</a:t>
            </a:r>
          </a:p>
          <a:p>
            <a:r>
              <a:rPr lang="en-US" dirty="0" smtClean="0"/>
              <a:t>Conclusion </a:t>
            </a:r>
          </a:p>
          <a:p>
            <a:r>
              <a:rPr lang="en-US" dirty="0" smtClean="0"/>
              <a:t>References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3944-3C15-4DCA-AC4C-0A6F56BEB4C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Automation I-Parking System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>
              <a:buFont typeface="+mj-lt"/>
              <a:buAutoNum type="arabicPeriod"/>
            </a:pPr>
            <a:endParaRPr lang="en-US" sz="2000" dirty="0" smtClean="0"/>
          </a:p>
          <a:p>
            <a:pPr marL="578358" indent="-514350">
              <a:buFont typeface="+mj-lt"/>
              <a:buAutoNum type="arabicPeriod"/>
            </a:pPr>
            <a:r>
              <a:rPr lang="en-US" sz="2000" dirty="0" smtClean="0"/>
              <a:t>Possibility of loss and change of data if cloud provider is not trusted.</a:t>
            </a:r>
          </a:p>
          <a:p>
            <a:pPr marL="578358" indent="-514350">
              <a:buFont typeface="+mj-lt"/>
              <a:buAutoNum type="arabicPeriod"/>
            </a:pPr>
            <a:endParaRPr lang="en-US" sz="2000" dirty="0" smtClean="0"/>
          </a:p>
          <a:p>
            <a:pPr marL="578358" indent="-514350">
              <a:buFont typeface="+mj-lt"/>
              <a:buAutoNum type="arabicPeriod"/>
            </a:pPr>
            <a:r>
              <a:rPr lang="en-US" sz="2000" dirty="0" smtClean="0"/>
              <a:t>privacy and security issues as a matter of high and urgent priority.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0386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04526"/>
          </a:xfrm>
        </p:spPr>
        <p:txBody>
          <a:bodyPr/>
          <a:lstStyle/>
          <a:p>
            <a:r>
              <a:rPr lang="en-US" dirty="0" smtClean="0"/>
              <a:t>Project Plan</a:t>
            </a:r>
            <a:endParaRPr lang="en-US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1" y="2514600"/>
          <a:ext cx="7696199" cy="3886200"/>
        </p:xfrm>
        <a:graphic>
          <a:graphicData uri="http://schemas.openxmlformats.org/drawingml/2006/table">
            <a:tbl>
              <a:tblPr/>
              <a:tblGrid>
                <a:gridCol w="634039"/>
                <a:gridCol w="2336393"/>
                <a:gridCol w="949323"/>
                <a:gridCol w="1341906"/>
                <a:gridCol w="1427023"/>
                <a:gridCol w="1007515"/>
              </a:tblGrid>
              <a:tr h="3366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Sr.no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Activity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July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August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September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October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Problem statement formation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7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Requirement gathering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7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Requirement analysis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7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Learning Java, J2EE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FF"/>
                    </a:solidFill>
                  </a:tcPr>
                </a:tc>
              </a:tr>
              <a:tr h="2957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Generation of Use cases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Identification of entity relationship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7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Identification of Classes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CC"/>
                    </a:solidFill>
                  </a:tcPr>
                </a:tc>
              </a:tr>
              <a:tr h="2957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Learning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FTP &amp; FileZilla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Implementation of administrator use case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3300"/>
                    </a:solidFill>
                  </a:tcPr>
                </a:tc>
              </a:tr>
            </a:tbl>
          </a:graphicData>
        </a:graphic>
      </p:graphicFrame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371600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objective of s/w project planning is to provide a framework that enables to make reasonable estimate of resources, cost and schedule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3944-3C15-4DCA-AC4C-0A6F56BEB4C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0" y="6557169"/>
            <a:ext cx="4260056" cy="300831"/>
          </a:xfrm>
        </p:spPr>
        <p:txBody>
          <a:bodyPr/>
          <a:lstStyle/>
          <a:p>
            <a:r>
              <a:rPr lang="en-US" dirty="0" smtClean="0"/>
              <a:t>Cloud Computing Security : From single  to multi-clouds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This project focuses on the issues related to the data security aspect of cloud computing. As data and information will be shared with a third party, cloud computing users want to avoid an </a:t>
            </a:r>
            <a:r>
              <a:rPr lang="en-US" sz="2000" dirty="0" err="1" smtClean="0"/>
              <a:t>untrusted</a:t>
            </a:r>
            <a:r>
              <a:rPr lang="en-US" sz="2000" dirty="0" smtClean="0"/>
              <a:t> cloud provider. Protection of user’s important data is the most significant part of this project.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0386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IEEE Transaction on : 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Cloud computing security : from single to multi-cloud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Security Challenges for public cloud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Foundations and Properties of Shamir’s Secret Sharing Scheme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-228600" y="6381750"/>
            <a:ext cx="42672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2514600"/>
            <a:ext cx="50840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lackadder ITC" pitchFamily="82" charset="0"/>
              </a:rPr>
              <a:t>Thank You….!</a:t>
            </a:r>
            <a:endParaRPr lang="en-U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Blackadder ITC" pitchFamily="8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83944-3C15-4DCA-AC4C-0A6F56BEB4C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Automation I-Parking System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000" dirty="0" smtClean="0"/>
              <a:t> What is Cloud </a:t>
            </a:r>
            <a:r>
              <a:rPr lang="en-US" sz="2000" dirty="0" smtClean="0"/>
              <a:t> Computing ?</a:t>
            </a:r>
            <a:endParaRPr lang="en-US" sz="2000" dirty="0" smtClean="0"/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000" dirty="0" smtClean="0"/>
              <a:t>Why it is term as Cloud ?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000" dirty="0" smtClean="0"/>
              <a:t>Problem of service unavailability in single Cloud.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000" dirty="0" smtClean="0"/>
              <a:t>This project will help to the end user as well as customer.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38862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0"/>
            <a:ext cx="7498080" cy="1143000"/>
          </a:xfrm>
        </p:spPr>
        <p:txBody>
          <a:bodyPr/>
          <a:lstStyle/>
          <a:p>
            <a:r>
              <a:rPr lang="en-US" dirty="0" smtClean="0"/>
              <a:t>Literature Survey 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-2" y="1005840"/>
          <a:ext cx="9144002" cy="585216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2590800"/>
                <a:gridCol w="1905001"/>
                <a:gridCol w="2057400"/>
                <a:gridCol w="2590801"/>
              </a:tblGrid>
              <a:tr h="6150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r>
                        <a:rPr lang="en-US" baseline="0" dirty="0" smtClean="0"/>
                        <a:t>, Author and Publication</a:t>
                      </a:r>
                      <a:endParaRPr 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Methodologies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Advantages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Disadvantages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1405890">
                <a:tc>
                  <a:txBody>
                    <a:bodyPr/>
                    <a:lstStyle/>
                    <a:p>
                      <a:r>
                        <a:rPr lang="en-US" dirty="0" smtClean="0"/>
                        <a:t>A Practical </a:t>
                      </a:r>
                    </a:p>
                    <a:p>
                      <a:r>
                        <a:rPr lang="en-US" dirty="0" smtClean="0"/>
                        <a:t>Guide</a:t>
                      </a:r>
                      <a:r>
                        <a:rPr lang="en-US" baseline="0" dirty="0" smtClean="0"/>
                        <a:t> to cloud computing  Security</a:t>
                      </a:r>
                    </a:p>
                    <a:p>
                      <a:r>
                        <a:rPr lang="en-US" b="1" baseline="0" dirty="0" smtClean="0"/>
                        <a:t>By- Carl Almond</a:t>
                      </a:r>
                    </a:p>
                    <a:p>
                      <a:r>
                        <a:rPr lang="en-US" b="1" baseline="0" dirty="0" smtClean="0"/>
                        <a:t>August 2009</a:t>
                      </a:r>
                      <a:endParaRPr lang="en-US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Giving risk and mitigation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Security</a:t>
                      </a:r>
                      <a:r>
                        <a:rPr lang="en-US" baseline="0" dirty="0" smtClean="0"/>
                        <a:t> about the single cloud is maintained efficiently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Points</a:t>
                      </a:r>
                      <a:r>
                        <a:rPr lang="en-US" baseline="0" dirty="0" smtClean="0"/>
                        <a:t> only the security of single cloud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69494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 Challenges for public cloud</a:t>
                      </a:r>
                    </a:p>
                    <a:p>
                      <a:r>
                        <a:rPr lang="en-US" b="1" dirty="0" smtClean="0"/>
                        <a:t>By- </a:t>
                      </a:r>
                      <a:r>
                        <a:rPr lang="en-US" b="1" dirty="0" err="1" smtClean="0"/>
                        <a:t>Kui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Ren</a:t>
                      </a:r>
                      <a:r>
                        <a:rPr lang="en-US" b="1" baseline="0" dirty="0" smtClean="0"/>
                        <a:t>, Cong Wang</a:t>
                      </a:r>
                    </a:p>
                    <a:p>
                      <a:r>
                        <a:rPr lang="en-US" b="1" baseline="0" dirty="0" smtClean="0"/>
                        <a:t>Jan 2012</a:t>
                      </a:r>
                      <a:endParaRPr lang="en-US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Outlineing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Challangs</a:t>
                      </a:r>
                      <a:r>
                        <a:rPr lang="en-US" baseline="0" dirty="0" smtClean="0"/>
                        <a:t> &amp; motivate further investigation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 several security</a:t>
                      </a:r>
                      <a:r>
                        <a:rPr lang="en-US" baseline="0" dirty="0" smtClean="0"/>
                        <a:t> challenges </a:t>
                      </a:r>
                    </a:p>
                    <a:p>
                      <a:pPr algn="ctr"/>
                      <a:r>
                        <a:rPr lang="en-US" baseline="0" dirty="0" smtClean="0"/>
                        <a:t>That current research aren’t addressing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 maintaining security in public cloud ,urgency</a:t>
                      </a:r>
                      <a:r>
                        <a:rPr lang="en-US" baseline="0" dirty="0" smtClean="0"/>
                        <a:t> of data not comes into picture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33099">
                <a:tc>
                  <a:txBody>
                    <a:bodyPr/>
                    <a:lstStyle/>
                    <a:p>
                      <a:r>
                        <a:rPr lang="en-US" dirty="0" smtClean="0"/>
                        <a:t> Foundations and Properties of</a:t>
                      </a:r>
                      <a:r>
                        <a:rPr lang="en-US" baseline="0" dirty="0" smtClean="0"/>
                        <a:t> Shamir’s Secret Sharing Scheme</a:t>
                      </a:r>
                    </a:p>
                    <a:p>
                      <a:r>
                        <a:rPr lang="en-US" b="1" baseline="0" dirty="0" smtClean="0"/>
                        <a:t>By- Dan </a:t>
                      </a:r>
                      <a:r>
                        <a:rPr lang="en-US" b="1" baseline="0" dirty="0" err="1" smtClean="0"/>
                        <a:t>Bogdanov</a:t>
                      </a:r>
                      <a:endParaRPr lang="en-US" b="1" baseline="0" dirty="0" smtClean="0"/>
                    </a:p>
                    <a:p>
                      <a:r>
                        <a:rPr lang="en-US" b="1" baseline="0" dirty="0" smtClean="0"/>
                        <a:t> May 2007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Encryption </a:t>
                      </a:r>
                    </a:p>
                    <a:p>
                      <a:pPr algn="ctr"/>
                      <a:r>
                        <a:rPr lang="en-US" dirty="0" smtClean="0"/>
                        <a:t>&amp;</a:t>
                      </a:r>
                    </a:p>
                    <a:p>
                      <a:pPr algn="ctr"/>
                      <a:r>
                        <a:rPr lang="en-US" baseline="0" dirty="0" smtClean="0"/>
                        <a:t>Decryption 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Excellent Framework From</a:t>
                      </a:r>
                      <a:r>
                        <a:rPr lang="en-US" baseline="0" dirty="0" smtClean="0"/>
                        <a:t> Proofs  and Application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Properties</a:t>
                      </a:r>
                      <a:r>
                        <a:rPr lang="en-US" baseline="0" dirty="0" smtClean="0"/>
                        <a:t> related to Shamir’s Secrete Sharing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36576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97519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Cloud ( most probably single cloud )</a:t>
            </a:r>
          </a:p>
          <a:p>
            <a:pPr marL="596646" indent="-514350">
              <a:lnSpc>
                <a:spcPct val="150000"/>
              </a:lnSpc>
              <a:buNone/>
            </a:pPr>
            <a:r>
              <a:rPr lang="en-US" sz="2900" dirty="0" smtClean="0"/>
              <a:t>			Makes low cost processing of data.</a:t>
            </a:r>
          </a:p>
          <a:p>
            <a:pPr marL="596646" indent="-514350">
              <a:lnSpc>
                <a:spcPct val="150000"/>
              </a:lnSpc>
              <a:buNone/>
            </a:pPr>
            <a:r>
              <a:rPr lang="en-US" sz="2900" dirty="0" smtClean="0"/>
              <a:t>			Gives delivery models as </a:t>
            </a:r>
            <a:r>
              <a:rPr lang="en-US" sz="2900" dirty="0" err="1" smtClean="0"/>
              <a:t>PaaS</a:t>
            </a:r>
            <a:r>
              <a:rPr lang="en-US" sz="2900" dirty="0" smtClean="0"/>
              <a:t>, </a:t>
            </a:r>
            <a:r>
              <a:rPr lang="en-US" sz="2900" dirty="0" err="1" smtClean="0"/>
              <a:t>SaaS</a:t>
            </a:r>
            <a:r>
              <a:rPr lang="en-US" sz="2900" dirty="0" smtClean="0"/>
              <a:t>, </a:t>
            </a:r>
            <a:r>
              <a:rPr lang="en-US" sz="2900" dirty="0" err="1" smtClean="0"/>
              <a:t>IaaS</a:t>
            </a:r>
            <a:endParaRPr lang="en-US" sz="2900" dirty="0" smtClean="0"/>
          </a:p>
          <a:p>
            <a:pPr marL="596646" indent="-514350">
              <a:lnSpc>
                <a:spcPct val="150000"/>
              </a:lnSpc>
              <a:buNone/>
            </a:pPr>
            <a:r>
              <a:rPr lang="en-US" sz="2400" dirty="0" smtClean="0"/>
              <a:t>			</a:t>
            </a:r>
          </a:p>
          <a:p>
            <a:pPr marL="596646" indent="-514350">
              <a:lnSpc>
                <a:spcPct val="150000"/>
              </a:lnSpc>
              <a:buNone/>
            </a:pPr>
            <a:r>
              <a:rPr lang="en-US" sz="2900" b="1" dirty="0" smtClean="0"/>
              <a:t>Disadvantages: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900" dirty="0" smtClean="0"/>
              <a:t>Service availability failure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900" dirty="0" smtClean="0"/>
              <a:t>Possibility that there are malicious insiders in the single cloud.</a:t>
            </a:r>
          </a:p>
          <a:p>
            <a:pPr marL="596646" indent="-514350">
              <a:lnSpc>
                <a:spcPct val="150000"/>
              </a:lnSpc>
              <a:buNone/>
            </a:pPr>
            <a:r>
              <a:rPr lang="en-US" sz="2200" dirty="0" smtClean="0"/>
              <a:t>	</a:t>
            </a:r>
            <a:r>
              <a:rPr lang="en-US" sz="2400" dirty="0" smtClean="0"/>
              <a:t>	</a:t>
            </a:r>
          </a:p>
          <a:p>
            <a:pPr marL="596646" indent="-514350">
              <a:buNone/>
            </a:pPr>
            <a:r>
              <a:rPr lang="en-US" dirty="0" smtClean="0"/>
              <a:t>					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3434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Proposed System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/>
          </a:bodyPr>
          <a:lstStyle/>
          <a:p>
            <a:r>
              <a:rPr lang="en-US" dirty="0" smtClean="0"/>
              <a:t>Problem Definition :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		</a:t>
            </a:r>
            <a:r>
              <a:rPr lang="en-US" sz="2000" dirty="0" smtClean="0"/>
              <a:t>As data storage and processing concern the cloud plays vital role. But along with this advantage </a:t>
            </a:r>
            <a:r>
              <a:rPr lang="en-US" sz="2000" dirty="0" smtClean="0"/>
              <a:t> </a:t>
            </a:r>
            <a:r>
              <a:rPr lang="en-US" sz="2000" dirty="0" smtClean="0"/>
              <a:t>develop a system which </a:t>
            </a:r>
            <a:r>
              <a:rPr lang="en-US" sz="2000" dirty="0" smtClean="0"/>
              <a:t>focus </a:t>
            </a:r>
            <a:r>
              <a:rPr lang="en-US" sz="2000" dirty="0" smtClean="0"/>
              <a:t>the security for single as well as multi-cloud. So for this purpose we have to develop  the system which gives 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		1. Service Availability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		2. Data Security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		3. Data Integrity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0386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0480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lnSpc>
                <a:spcPct val="160000"/>
              </a:lnSpc>
            </a:pPr>
            <a:r>
              <a:rPr lang="en-US" sz="2000" dirty="0" smtClean="0"/>
              <a:t>Service Availability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Ability to run custom application using service providers resources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Data </a:t>
            </a:r>
            <a:r>
              <a:rPr lang="en-US" sz="2000" dirty="0" smtClean="0"/>
              <a:t>security</a:t>
            </a:r>
          </a:p>
          <a:p>
            <a:pPr>
              <a:lnSpc>
                <a:spcPct val="160000"/>
              </a:lnSpc>
            </a:pPr>
            <a:r>
              <a:rPr lang="en-US" sz="2000" dirty="0" smtClean="0"/>
              <a:t>Data Integrity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0386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Objective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Make the assurance that data is in secure and stable form.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3434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0" y="3200400"/>
            <a:ext cx="80010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Secondary objective :</a:t>
            </a:r>
          </a:p>
          <a:p>
            <a:endParaRPr lang="en-US" sz="20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/>
              <a:t> Make service availability even when the one cloud fails</a:t>
            </a:r>
          </a:p>
          <a:p>
            <a:pPr>
              <a:buBlip>
                <a:blip r:embed="rId2"/>
              </a:buBlip>
            </a:pPr>
            <a:endParaRPr lang="en-US" sz="2000" dirty="0" smtClean="0"/>
          </a:p>
          <a:p>
            <a:pPr>
              <a:buBlip>
                <a:blip r:embed="rId2"/>
              </a:buBlip>
            </a:pPr>
            <a:r>
              <a:rPr lang="en-US" sz="2000" dirty="0" smtClean="0"/>
              <a:t> Handle Multiple request at a time.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399032"/>
          </a:xfrm>
        </p:spPr>
        <p:txBody>
          <a:bodyPr/>
          <a:lstStyle/>
          <a:p>
            <a:r>
              <a:rPr lang="en-US" dirty="0" smtClean="0"/>
              <a:t>Algorithm Analysis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7498080" cy="5867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Secret Sharing Algorithms 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Encryption: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	Step1: input- secrete key </a:t>
            </a:r>
            <a:r>
              <a:rPr lang="en-US" sz="2200" b="1" dirty="0" smtClean="0"/>
              <a:t>k</a:t>
            </a:r>
            <a:r>
              <a:rPr lang="en-US" sz="2200" dirty="0" smtClean="0"/>
              <a:t>, number of participant </a:t>
            </a:r>
            <a:r>
              <a:rPr lang="en-US" sz="2200" b="1" dirty="0" smtClean="0"/>
              <a:t>n</a:t>
            </a:r>
            <a:r>
              <a:rPr lang="en-US" sz="22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	Step2: select random values a1,a2…,an.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	Step3: Generate polynomial string to share the secrete into parts.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	Step4: Secrete shared.</a:t>
            </a:r>
          </a:p>
          <a:p>
            <a:pPr>
              <a:lnSpc>
                <a:spcPct val="150000"/>
              </a:lnSpc>
              <a:buNone/>
            </a:pPr>
            <a:endParaRPr lang="en-US" sz="2200" dirty="0" smtClean="0"/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Decryption: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	Step1: Generate polynomial string from secrete .</a:t>
            </a:r>
          </a:p>
          <a:p>
            <a:pPr>
              <a:lnSpc>
                <a:spcPct val="150000"/>
              </a:lnSpc>
              <a:buNone/>
            </a:pPr>
            <a:r>
              <a:rPr lang="en-US" sz="2200" dirty="0" smtClean="0"/>
              <a:t>	Step2: Add the n polynomial.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 marL="521208" indent="-457200"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4038600" cy="476250"/>
          </a:xfrm>
        </p:spPr>
        <p:txBody>
          <a:bodyPr/>
          <a:lstStyle/>
          <a:p>
            <a:r>
              <a:rPr lang="en-US" dirty="0" smtClean="0"/>
              <a:t>Cloud Computing Security: From Single to Multi-clouds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1E25-363E-4E4C-9BAB-B01B8652538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542</TotalTime>
  <Words>843</Words>
  <Application>Microsoft Office PowerPoint</Application>
  <PresentationFormat>On-screen Show (4:3)</PresentationFormat>
  <Paragraphs>248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Theme1</vt:lpstr>
      <vt:lpstr>Slide 1</vt:lpstr>
      <vt:lpstr>Contents :</vt:lpstr>
      <vt:lpstr>Introduction</vt:lpstr>
      <vt:lpstr>Literature Survey :</vt:lpstr>
      <vt:lpstr>Existing System</vt:lpstr>
      <vt:lpstr>Proposed System</vt:lpstr>
      <vt:lpstr>Features :</vt:lpstr>
      <vt:lpstr>Primary Objective : </vt:lpstr>
      <vt:lpstr>Algorithm Analysis :</vt:lpstr>
      <vt:lpstr>System Architecture :</vt:lpstr>
      <vt:lpstr>S/W Requirement :</vt:lpstr>
      <vt:lpstr>H/W System Configuration :</vt:lpstr>
      <vt:lpstr>Data Flow Diagrams :</vt:lpstr>
      <vt:lpstr>Slide 14</vt:lpstr>
      <vt:lpstr>ER Diagram :</vt:lpstr>
      <vt:lpstr>Sequence Diagram : </vt:lpstr>
      <vt:lpstr>Class Diagram : </vt:lpstr>
      <vt:lpstr>Life Cycle : </vt:lpstr>
      <vt:lpstr>Advantages :</vt:lpstr>
      <vt:lpstr>Disadvantages</vt:lpstr>
      <vt:lpstr>Project Plan</vt:lpstr>
      <vt:lpstr>Conclusion : </vt:lpstr>
      <vt:lpstr>References :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 Security</dc:title>
  <dc:creator>Abhi</dc:creator>
  <cp:lastModifiedBy>comp</cp:lastModifiedBy>
  <cp:revision>83</cp:revision>
  <dcterms:created xsi:type="dcterms:W3CDTF">2012-09-28T03:19:12Z</dcterms:created>
  <dcterms:modified xsi:type="dcterms:W3CDTF">2012-11-26T02:37:14Z</dcterms:modified>
</cp:coreProperties>
</file>